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2"/>
    <p:sldId id="265" r:id="rId3"/>
    <p:sldId id="266" r:id="rId4"/>
    <p:sldId id="258" r:id="rId5"/>
  </p:sldIdLst>
  <p:sldSz cx="9601200" cy="12801600" type="A3"/>
  <p:notesSz cx="6799263" cy="9929813"/>
  <p:defaultTextStyle>
    <a:defPPr>
      <a:defRPr lang="zh-CN"/>
    </a:defPPr>
    <a:lvl1pPr marL="0" algn="l" defTabSz="12217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10870" algn="l" defTabSz="12217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21740" algn="l" defTabSz="12217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32610" algn="l" defTabSz="12217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44115" algn="l" defTabSz="12217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54985" algn="l" defTabSz="12217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65855" algn="l" defTabSz="12217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76725" algn="l" defTabSz="12217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87595" algn="l" defTabSz="12217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838" autoAdjust="0"/>
  </p:normalViewPr>
  <p:slideViewPr>
    <p:cSldViewPr>
      <p:cViewPr varScale="1">
        <p:scale>
          <a:sx n="36" d="100"/>
          <a:sy n="36" d="100"/>
        </p:scale>
        <p:origin x="2108" y="68"/>
      </p:cViewPr>
      <p:guideLst>
        <p:guide orient="horz" pos="4032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6893" cy="496931"/>
          </a:xfrm>
          <a:prstGeom prst="rect">
            <a:avLst/>
          </a:prstGeom>
        </p:spPr>
        <p:txBody>
          <a:bodyPr vert="horz" lIns="63229" tIns="31615" rIns="63229" bIns="31615" rtlCol="0"/>
          <a:lstStyle>
            <a:lvl1pPr algn="l">
              <a:defRPr sz="8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1281" y="1"/>
            <a:ext cx="2946893" cy="496931"/>
          </a:xfrm>
          <a:prstGeom prst="rect">
            <a:avLst/>
          </a:prstGeom>
        </p:spPr>
        <p:txBody>
          <a:bodyPr vert="horz" lIns="63229" tIns="31615" rIns="63229" bIns="31615" rtlCol="0"/>
          <a:lstStyle>
            <a:lvl1pPr algn="r">
              <a:defRPr sz="800"/>
            </a:lvl1pPr>
          </a:lstStyle>
          <a:p>
            <a:fld id="{D1508B2A-DE3C-4B1D-A5A4-FE1027F989FC}" type="datetimeFigureOut">
              <a:rPr lang="zh-CN" altLang="en-US" smtClean="0"/>
              <a:t>2022/7/20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005013" y="744538"/>
            <a:ext cx="27924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3229" tIns="31615" rIns="63229" bIns="31615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0473" y="4716993"/>
            <a:ext cx="5439410" cy="4467975"/>
          </a:xfrm>
          <a:prstGeom prst="rect">
            <a:avLst/>
          </a:prstGeom>
        </p:spPr>
        <p:txBody>
          <a:bodyPr vert="horz" lIns="63229" tIns="31615" rIns="63229" bIns="31615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3" y="9431779"/>
            <a:ext cx="2946893" cy="495830"/>
          </a:xfrm>
          <a:prstGeom prst="rect">
            <a:avLst/>
          </a:prstGeom>
        </p:spPr>
        <p:txBody>
          <a:bodyPr vert="horz" lIns="63229" tIns="31615" rIns="63229" bIns="31615" rtlCol="0" anchor="b"/>
          <a:lstStyle>
            <a:lvl1pPr algn="l">
              <a:defRPr sz="8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1281" y="9431779"/>
            <a:ext cx="2946893" cy="495830"/>
          </a:xfrm>
          <a:prstGeom prst="rect">
            <a:avLst/>
          </a:prstGeom>
        </p:spPr>
        <p:txBody>
          <a:bodyPr vert="horz" lIns="63229" tIns="31615" rIns="63229" bIns="31615" rtlCol="0" anchor="b"/>
          <a:lstStyle>
            <a:lvl1pPr algn="r">
              <a:defRPr sz="800"/>
            </a:lvl1pPr>
          </a:lstStyle>
          <a:p>
            <a:fld id="{B9645CD7-EEB2-47C6-9B6B-48B557EA13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645CD7-EEB2-47C6-9B6B-48B557EA13D2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645CD7-EEB2-47C6-9B6B-48B557EA13D2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20090" y="3976796"/>
            <a:ext cx="8161020" cy="2744046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08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17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26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441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54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658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767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875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2022/7/20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2022/7/20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60870" y="512659"/>
            <a:ext cx="2160270" cy="10922847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80060" y="512659"/>
            <a:ext cx="6320790" cy="1092284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2022/7/20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2022/7/20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58429" y="8226215"/>
            <a:ext cx="8161020" cy="2542540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58429" y="5425866"/>
            <a:ext cx="8161020" cy="2800349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108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2174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3261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4411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5498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6585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7672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8759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2022/7/20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80060" y="2987041"/>
            <a:ext cx="4240530" cy="8448464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880610" y="2987041"/>
            <a:ext cx="4240530" cy="8448464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2022/7/20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80061" y="2865544"/>
            <a:ext cx="4242197" cy="119422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0870" indent="0">
              <a:buNone/>
              <a:defRPr sz="2700" b="1"/>
            </a:lvl2pPr>
            <a:lvl3pPr marL="1221740" indent="0">
              <a:buNone/>
              <a:defRPr sz="2400" b="1"/>
            </a:lvl3pPr>
            <a:lvl4pPr marL="1832610" indent="0">
              <a:buNone/>
              <a:defRPr sz="2100" b="1"/>
            </a:lvl4pPr>
            <a:lvl5pPr marL="2444115" indent="0">
              <a:buNone/>
              <a:defRPr sz="2100" b="1"/>
            </a:lvl5pPr>
            <a:lvl6pPr marL="3054985" indent="0">
              <a:buNone/>
              <a:defRPr sz="2100" b="1"/>
            </a:lvl6pPr>
            <a:lvl7pPr marL="3665855" indent="0">
              <a:buNone/>
              <a:defRPr sz="2100" b="1"/>
            </a:lvl7pPr>
            <a:lvl8pPr marL="4276725" indent="0">
              <a:buNone/>
              <a:defRPr sz="2100" b="1"/>
            </a:lvl8pPr>
            <a:lvl9pPr marL="4887595" indent="0">
              <a:buNone/>
              <a:defRPr sz="21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80061" y="4059766"/>
            <a:ext cx="4242197" cy="737573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877278" y="2865544"/>
            <a:ext cx="4243863" cy="119422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0870" indent="0">
              <a:buNone/>
              <a:defRPr sz="2700" b="1"/>
            </a:lvl2pPr>
            <a:lvl3pPr marL="1221740" indent="0">
              <a:buNone/>
              <a:defRPr sz="2400" b="1"/>
            </a:lvl3pPr>
            <a:lvl4pPr marL="1832610" indent="0">
              <a:buNone/>
              <a:defRPr sz="2100" b="1"/>
            </a:lvl4pPr>
            <a:lvl5pPr marL="2444115" indent="0">
              <a:buNone/>
              <a:defRPr sz="2100" b="1"/>
            </a:lvl5pPr>
            <a:lvl6pPr marL="3054985" indent="0">
              <a:buNone/>
              <a:defRPr sz="2100" b="1"/>
            </a:lvl6pPr>
            <a:lvl7pPr marL="3665855" indent="0">
              <a:buNone/>
              <a:defRPr sz="2100" b="1"/>
            </a:lvl7pPr>
            <a:lvl8pPr marL="4276725" indent="0">
              <a:buNone/>
              <a:defRPr sz="2100" b="1"/>
            </a:lvl8pPr>
            <a:lvl9pPr marL="4887595" indent="0">
              <a:buNone/>
              <a:defRPr sz="21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877278" y="4059766"/>
            <a:ext cx="4243863" cy="737573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2022/7/20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2022/7/20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2022/7/20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80061" y="509693"/>
            <a:ext cx="3158729" cy="2169160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753803" y="509694"/>
            <a:ext cx="5367338" cy="10925812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80061" y="2678854"/>
            <a:ext cx="3158729" cy="8756651"/>
          </a:xfrm>
        </p:spPr>
        <p:txBody>
          <a:bodyPr/>
          <a:lstStyle>
            <a:lvl1pPr marL="0" indent="0">
              <a:buNone/>
              <a:defRPr sz="1900"/>
            </a:lvl1pPr>
            <a:lvl2pPr marL="610870" indent="0">
              <a:buNone/>
              <a:defRPr sz="1600"/>
            </a:lvl2pPr>
            <a:lvl3pPr marL="1221740" indent="0">
              <a:buNone/>
              <a:defRPr sz="1300"/>
            </a:lvl3pPr>
            <a:lvl4pPr marL="1832610" indent="0">
              <a:buNone/>
              <a:defRPr sz="1200"/>
            </a:lvl4pPr>
            <a:lvl5pPr marL="2444115" indent="0">
              <a:buNone/>
              <a:defRPr sz="1200"/>
            </a:lvl5pPr>
            <a:lvl6pPr marL="3054985" indent="0">
              <a:buNone/>
              <a:defRPr sz="1200"/>
            </a:lvl6pPr>
            <a:lvl7pPr marL="3665855" indent="0">
              <a:buNone/>
              <a:defRPr sz="1200"/>
            </a:lvl7pPr>
            <a:lvl8pPr marL="4276725" indent="0">
              <a:buNone/>
              <a:defRPr sz="1200"/>
            </a:lvl8pPr>
            <a:lvl9pPr marL="4887595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2022/7/20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881902" y="8961120"/>
            <a:ext cx="5760720" cy="1057912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881902" y="1143846"/>
            <a:ext cx="5760720" cy="7680960"/>
          </a:xfrm>
        </p:spPr>
        <p:txBody>
          <a:bodyPr/>
          <a:lstStyle>
            <a:lvl1pPr marL="0" indent="0">
              <a:buNone/>
              <a:defRPr sz="4300"/>
            </a:lvl1pPr>
            <a:lvl2pPr marL="610870" indent="0">
              <a:buNone/>
              <a:defRPr sz="3700"/>
            </a:lvl2pPr>
            <a:lvl3pPr marL="1221740" indent="0">
              <a:buNone/>
              <a:defRPr sz="3200"/>
            </a:lvl3pPr>
            <a:lvl4pPr marL="1832610" indent="0">
              <a:buNone/>
              <a:defRPr sz="2700"/>
            </a:lvl4pPr>
            <a:lvl5pPr marL="2444115" indent="0">
              <a:buNone/>
              <a:defRPr sz="2700"/>
            </a:lvl5pPr>
            <a:lvl6pPr marL="3054985" indent="0">
              <a:buNone/>
              <a:defRPr sz="2700"/>
            </a:lvl6pPr>
            <a:lvl7pPr marL="3665855" indent="0">
              <a:buNone/>
              <a:defRPr sz="2700"/>
            </a:lvl7pPr>
            <a:lvl8pPr marL="4276725" indent="0">
              <a:buNone/>
              <a:defRPr sz="2700"/>
            </a:lvl8pPr>
            <a:lvl9pPr marL="4887595" indent="0">
              <a:buNone/>
              <a:defRPr sz="27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881902" y="10019032"/>
            <a:ext cx="5760720" cy="1502408"/>
          </a:xfrm>
        </p:spPr>
        <p:txBody>
          <a:bodyPr/>
          <a:lstStyle>
            <a:lvl1pPr marL="0" indent="0">
              <a:buNone/>
              <a:defRPr sz="1900"/>
            </a:lvl1pPr>
            <a:lvl2pPr marL="610870" indent="0">
              <a:buNone/>
              <a:defRPr sz="1600"/>
            </a:lvl2pPr>
            <a:lvl3pPr marL="1221740" indent="0">
              <a:buNone/>
              <a:defRPr sz="1300"/>
            </a:lvl3pPr>
            <a:lvl4pPr marL="1832610" indent="0">
              <a:buNone/>
              <a:defRPr sz="1200"/>
            </a:lvl4pPr>
            <a:lvl5pPr marL="2444115" indent="0">
              <a:buNone/>
              <a:defRPr sz="1200"/>
            </a:lvl5pPr>
            <a:lvl6pPr marL="3054985" indent="0">
              <a:buNone/>
              <a:defRPr sz="1200"/>
            </a:lvl6pPr>
            <a:lvl7pPr marL="3665855" indent="0">
              <a:buNone/>
              <a:defRPr sz="1200"/>
            </a:lvl7pPr>
            <a:lvl8pPr marL="4276725" indent="0">
              <a:buNone/>
              <a:defRPr sz="1200"/>
            </a:lvl8pPr>
            <a:lvl9pPr marL="4887595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2022/7/20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80060" y="512657"/>
            <a:ext cx="8641080" cy="2133600"/>
          </a:xfrm>
          <a:prstGeom prst="rect">
            <a:avLst/>
          </a:prstGeom>
        </p:spPr>
        <p:txBody>
          <a:bodyPr vert="horz" lIns="122191" tIns="61096" rIns="122191" bIns="61096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80060" y="2987041"/>
            <a:ext cx="8641080" cy="8448464"/>
          </a:xfrm>
          <a:prstGeom prst="rect">
            <a:avLst/>
          </a:prstGeom>
        </p:spPr>
        <p:txBody>
          <a:bodyPr vert="horz" lIns="122191" tIns="61096" rIns="122191" bIns="61096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80060" y="11865188"/>
            <a:ext cx="2240280" cy="681567"/>
          </a:xfrm>
          <a:prstGeom prst="rect">
            <a:avLst/>
          </a:prstGeom>
        </p:spPr>
        <p:txBody>
          <a:bodyPr vert="horz" lIns="122191" tIns="61096" rIns="122191" bIns="61096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2022/7/20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280410" y="11865188"/>
            <a:ext cx="3040380" cy="681567"/>
          </a:xfrm>
          <a:prstGeom prst="rect">
            <a:avLst/>
          </a:prstGeom>
        </p:spPr>
        <p:txBody>
          <a:bodyPr vert="horz" lIns="122191" tIns="61096" rIns="122191" bIns="61096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880860" y="11865188"/>
            <a:ext cx="2240280" cy="681567"/>
          </a:xfrm>
          <a:prstGeom prst="rect">
            <a:avLst/>
          </a:prstGeom>
        </p:spPr>
        <p:txBody>
          <a:bodyPr vert="horz" lIns="122191" tIns="61096" rIns="122191" bIns="61096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21740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8470" indent="-458470" algn="l" defTabSz="1221740" rtl="0" eaLnBrk="1" latinLnBrk="0" hangingPunct="1">
        <a:spcBef>
          <a:spcPct val="20000"/>
        </a:spcBef>
        <a:buFont typeface="Arial" panose="020B0604020202020204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2505" indent="-381635" algn="l" defTabSz="122174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7175" indent="-305435" algn="l" defTabSz="122174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8045" indent="-305435" algn="l" defTabSz="1221740" rtl="0" eaLnBrk="1" latinLnBrk="0" hangingPunct="1">
        <a:spcBef>
          <a:spcPct val="20000"/>
        </a:spcBef>
        <a:buFont typeface="Arial" panose="020B0604020202020204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9550" indent="-305435" algn="l" defTabSz="1221740" rtl="0" eaLnBrk="1" latinLnBrk="0" hangingPunct="1">
        <a:spcBef>
          <a:spcPct val="20000"/>
        </a:spcBef>
        <a:buFont typeface="Arial" panose="020B0604020202020204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60420" indent="-305435" algn="l" defTabSz="122174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71290" indent="-305435" algn="l" defTabSz="122174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82160" indent="-305435" algn="l" defTabSz="122174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93030" indent="-305435" algn="l" defTabSz="122174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217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10870" algn="l" defTabSz="12217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21740" algn="l" defTabSz="12217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32610" algn="l" defTabSz="12217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4115" algn="l" defTabSz="12217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54985" algn="l" defTabSz="12217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65855" algn="l" defTabSz="12217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76725" algn="l" defTabSz="12217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87595" algn="l" defTabSz="12217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2640360" y="4960640"/>
            <a:ext cx="4320480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zh-CN" altLang="en-US" sz="3700" b="1" dirty="0">
                <a:latin typeface="黑体" panose="02010609060101010101" pitchFamily="2" charset="-122"/>
                <a:ea typeface="黑体" panose="02010609060101010101" pitchFamily="2" charset="-122"/>
                <a:cs typeface="Times New Roman" panose="02020603050405020304" pitchFamily="18" charset="0"/>
              </a:rPr>
              <a:t>上海新沪商联合会</a:t>
            </a:r>
            <a:endParaRPr lang="en-US" altLang="zh-CN" sz="3700" b="1" dirty="0">
              <a:latin typeface="黑体" panose="02010609060101010101" pitchFamily="2" charset="-122"/>
              <a:ea typeface="黑体" panose="02010609060101010101" pitchFamily="2" charset="-122"/>
              <a:cs typeface="Times New Roman" panose="02020603050405020304" pitchFamily="18" charset="0"/>
            </a:endParaRPr>
          </a:p>
          <a:p>
            <a:pPr algn="dist"/>
            <a:endParaRPr lang="zh-CN" altLang="en-US" sz="1200" b="1" dirty="0">
              <a:latin typeface="黑体" panose="02010609060101010101" pitchFamily="2" charset="-122"/>
              <a:ea typeface="黑体" panose="02010609060101010101" pitchFamily="2" charset="-122"/>
              <a:cs typeface="Times New Roman" panose="02020603050405020304" pitchFamily="18" charset="0"/>
            </a:endParaRPr>
          </a:p>
          <a:p>
            <a:pPr algn="dist"/>
            <a:r>
              <a:rPr lang="zh-CN" altLang="en-US" sz="3700" b="1" dirty="0">
                <a:latin typeface="黑体" panose="02010609060101010101" pitchFamily="2" charset="-122"/>
                <a:ea typeface="黑体" panose="02010609060101010101" pitchFamily="2" charset="-122"/>
                <a:cs typeface="Times New Roman" panose="02020603050405020304" pitchFamily="18" charset="0"/>
              </a:rPr>
              <a:t>入会申请</a:t>
            </a:r>
          </a:p>
        </p:txBody>
      </p:sp>
      <p:sp>
        <p:nvSpPr>
          <p:cNvPr id="10" name="矩形 9"/>
          <p:cNvSpPr/>
          <p:nvPr/>
        </p:nvSpPr>
        <p:spPr>
          <a:xfrm>
            <a:off x="2640360" y="8056984"/>
            <a:ext cx="43204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>
                <a:latin typeface="黑体" panose="02010609060101010101" pitchFamily="2" charset="-122"/>
                <a:ea typeface="黑体" panose="02010609060101010101" pitchFamily="2" charset="-122"/>
              </a:rPr>
              <a:t> 企业名：</a:t>
            </a:r>
            <a:endParaRPr lang="en-US" altLang="zh-CN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3960440" y="8546524"/>
            <a:ext cx="252028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3960440" y="9266604"/>
            <a:ext cx="252028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矩形 14"/>
          <p:cNvSpPr/>
          <p:nvPr/>
        </p:nvSpPr>
        <p:spPr>
          <a:xfrm>
            <a:off x="2640360" y="8804939"/>
            <a:ext cx="43204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dirty="0">
                <a:solidFill>
                  <a:prstClr val="black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申请者：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8" t="4682" r="178" b="13656"/>
          <a:stretch>
            <a:fillRect/>
          </a:stretch>
        </p:blipFill>
        <p:spPr>
          <a:xfrm>
            <a:off x="2136304" y="1648272"/>
            <a:ext cx="5616624" cy="23703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198125177"/>
              </p:ext>
            </p:extLst>
          </p:nvPr>
        </p:nvGraphicFramePr>
        <p:xfrm>
          <a:off x="480119" y="640160"/>
          <a:ext cx="8640961" cy="12025336"/>
        </p:xfrm>
        <a:graphic>
          <a:graphicData uri="http://schemas.openxmlformats.org/drawingml/2006/table">
            <a:tbl>
              <a:tblPr/>
              <a:tblGrid>
                <a:gridCol w="903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39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4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53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35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490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184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8284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928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1909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90051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653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69095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4273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企业</a:t>
                      </a: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名称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　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400" kern="1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企业英文名称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50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200" kern="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企业所在地</a:t>
                      </a:r>
                      <a:endParaRPr lang="zh-CN" sz="12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3">
                  <a:txBody>
                    <a:bodyPr/>
                    <a:lstStyle/>
                    <a:p>
                      <a:pPr marL="0" marR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　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　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439">
                <a:tc row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企业情况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2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统一社会信用代码</a:t>
                      </a:r>
                      <a:endParaRPr lang="zh-CN" sz="12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　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400" kern="1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注册资本</a:t>
                      </a:r>
                      <a:endParaRPr lang="zh-CN" alt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　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400" kern="1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总资产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　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439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成立时间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algn="ctr" defTabSz="122174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1400" kern="0" dirty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　</a:t>
                      </a:r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ctr" defTabSz="122174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en-US" sz="1400" kern="100" dirty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  <a:cs typeface="+mn-cs"/>
                        </a:rPr>
                        <a:t>营业额</a:t>
                      </a:r>
                      <a:endParaRPr lang="zh-CN" sz="1400" kern="100" dirty="0">
                        <a:solidFill>
                          <a:schemeClr val="tx1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  <a:cs typeface="+mn-cs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algn="ctr" defTabSz="1221740" rtl="0" eaLnBrk="1" latinLnBrk="0" hangingPunct="1">
                        <a:spcAft>
                          <a:spcPts val="0"/>
                        </a:spcAft>
                      </a:pPr>
                      <a:endParaRPr lang="zh-CN" sz="1400" kern="0" dirty="0">
                        <a:solidFill>
                          <a:schemeClr val="tx1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kern="100" dirty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  <a:cs typeface="+mn-cs"/>
                        </a:rPr>
                        <a:t>纳税额</a:t>
                      </a:r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269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kern="0" dirty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注册地址</a:t>
                      </a:r>
                      <a:endParaRPr lang="zh-CN" altLang="zh-CN" sz="1400" kern="0" dirty="0">
                        <a:solidFill>
                          <a:schemeClr val="tx1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　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邮</a:t>
                      </a:r>
                      <a:r>
                        <a:rPr lang="en-US" alt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   </a:t>
                      </a:r>
                      <a:r>
                        <a:rPr lang="zh-CN" alt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编</a:t>
                      </a:r>
                      <a:endParaRPr lang="zh-CN" alt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kern="0" dirty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职工人数</a:t>
                      </a: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　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269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37859" marR="37859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网   址</a:t>
                      </a:r>
                      <a:endParaRPr lang="zh-CN" alt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行业领域</a:t>
                      </a:r>
                      <a:endParaRPr lang="zh-CN" alt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269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kern="1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主营业务</a:t>
                      </a:r>
                      <a:endParaRPr lang="zh-CN" alt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400" kern="100" dirty="0">
                        <a:solidFill>
                          <a:srgbClr val="FF0000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269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37859" marR="37859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kern="100" dirty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下属企业</a:t>
                      </a:r>
                      <a:endParaRPr lang="zh-CN" altLang="zh-CN" sz="1400" kern="100" dirty="0">
                        <a:solidFill>
                          <a:schemeClr val="tx1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marL="0" marR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zh-CN" sz="1400" kern="100" dirty="0">
                        <a:solidFill>
                          <a:schemeClr val="tx1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kern="100" dirty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  <a:cs typeface="+mn-cs"/>
                        </a:rPr>
                        <a:t>投资企业</a:t>
                      </a:r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zh-CN" sz="1400" kern="100" dirty="0">
                        <a:solidFill>
                          <a:schemeClr val="tx1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269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37859" marR="37859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kern="1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上市时间</a:t>
                      </a: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kern="0" dirty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证券代码</a:t>
                      </a:r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en-US" sz="1400" kern="0" dirty="0">
                        <a:solidFill>
                          <a:schemeClr val="tx1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2269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kern="100" dirty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企业荣誉</a:t>
                      </a:r>
                      <a:endParaRPr lang="zh-CN" altLang="en-US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alt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□</a:t>
                      </a:r>
                      <a:r>
                        <a:rPr lang="zh-CN" altLang="en-US" sz="1400" kern="1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专精特</a:t>
                      </a:r>
                      <a:r>
                        <a:rPr lang="zh-CN" altLang="en-US" sz="1400" kern="10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新  </a:t>
                      </a:r>
                      <a:r>
                        <a:rPr lang="zh-CN" altLang="zh-CN" sz="1400" kern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□</a:t>
                      </a:r>
                      <a:r>
                        <a:rPr lang="zh-CN" altLang="en-US" sz="1400" kern="1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高新技术  </a:t>
                      </a:r>
                      <a:r>
                        <a:rPr lang="zh-CN" alt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□</a:t>
                      </a:r>
                      <a:r>
                        <a:rPr lang="zh-CN" altLang="en-US" sz="1400" kern="1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科技小巨人  </a:t>
                      </a:r>
                      <a:r>
                        <a:rPr lang="zh-CN" alt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□</a:t>
                      </a:r>
                      <a:r>
                        <a:rPr lang="en-US" alt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lang="zh-CN" altLang="en-US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其他：</a:t>
                      </a:r>
                      <a:endParaRPr lang="zh-CN" altLang="en-US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kern="100" dirty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业务下游</a:t>
                      </a:r>
                      <a:endParaRPr lang="zh-CN" altLang="en-US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en-US" sz="1400" kern="0" dirty="0">
                        <a:solidFill>
                          <a:schemeClr val="tx1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2269">
                <a:tc row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个人简历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姓</a:t>
                      </a:r>
                      <a:r>
                        <a:rPr lang="en-US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   </a:t>
                      </a: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名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　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性</a:t>
                      </a:r>
                      <a:r>
                        <a:rPr lang="en-US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   </a:t>
                      </a: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别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　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职</a:t>
                      </a:r>
                      <a:r>
                        <a:rPr lang="en-US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   </a:t>
                      </a: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务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　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2269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400" kern="1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生   日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□</a:t>
                      </a:r>
                      <a:r>
                        <a:rPr lang="en-US" alt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lang="zh-CN" altLang="en-US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阳历</a:t>
                      </a: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　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□</a:t>
                      </a:r>
                      <a:r>
                        <a:rPr lang="en-US" alt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lang="zh-CN" altLang="en-US" sz="1400" kern="1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农历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400" kern="1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日   期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   年   月   日</a:t>
                      </a: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　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122174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1400" kern="0" dirty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党</a:t>
                      </a:r>
                      <a:r>
                        <a:rPr lang="en-US" sz="1400" kern="0" dirty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   </a:t>
                      </a:r>
                      <a:r>
                        <a:rPr lang="zh-CN" sz="1400" kern="0" dirty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派</a:t>
                      </a:r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122174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1400" kern="0" dirty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　</a:t>
                      </a:r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1439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最高学历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　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400" kern="1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院   校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400" kern="100" dirty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  <a:cs typeface="+mn-cs"/>
                        </a:rPr>
                        <a:t>邮   箱</a:t>
                      </a:r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81439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122174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en-US" sz="1400" kern="0" dirty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联系电话</a:t>
                      </a: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kern="1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手   机</a:t>
                      </a:r>
                      <a:endParaRPr lang="zh-CN" alt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99036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民</a:t>
                      </a:r>
                      <a:r>
                        <a:rPr lang="en-US" alt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   </a:t>
                      </a:r>
                      <a:r>
                        <a:rPr lang="zh-CN" alt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族</a:t>
                      </a:r>
                      <a:endParaRPr lang="zh-CN" alt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en-US" sz="1400" b="0" i="0" u="none" strike="noStrike" kern="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黑体" panose="02010609060101010101" pitchFamily="2" charset="-122"/>
                        <a:ea typeface="黑体" panose="0201060906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zh-CN" altLang="en-US" sz="14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籍   贯</a:t>
                      </a:r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l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zh-CN" altLang="en-U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黑体" panose="02010609060101010101" pitchFamily="2" charset="-122"/>
                          <a:ea typeface="黑体" panose="02010609060101010101" pitchFamily="2" charset="-122"/>
                          <a:cs typeface="+mn-cs"/>
                        </a:rPr>
                        <a:t>              省            市            县</a:t>
                      </a:r>
                      <a:endParaRPr kumimoji="0" lang="zh-CN" altLang="en-US" sz="1400" b="0" i="0" u="none" strike="noStrike" kern="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黑体" panose="02010609060101010101" pitchFamily="2" charset="-122"/>
                        <a:ea typeface="黑体" panose="0201060906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75831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37859" marR="37859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kern="100" dirty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证件号</a:t>
                      </a:r>
                      <a:endParaRPr lang="zh-CN" altLang="zh-CN" sz="1400" kern="100" dirty="0">
                        <a:solidFill>
                          <a:schemeClr val="tx1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en-US" sz="1400" b="0" i="0" u="none" strike="noStrike" kern="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黑体" panose="02010609060101010101" pitchFamily="2" charset="-122"/>
                        <a:ea typeface="黑体" panose="0201060906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zh-CN" altLang="en-US" sz="14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关注行业</a:t>
                      </a:r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en-US" sz="1400" b="0" i="0" u="none" strike="noStrike" kern="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黑体" panose="02010609060101010101" pitchFamily="2" charset="-122"/>
                        <a:ea typeface="黑体" panose="0201060906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81439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kern="100" dirty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业余爱好</a:t>
                      </a:r>
                      <a:endParaRPr lang="zh-CN" altLang="zh-CN" sz="1400" kern="100" dirty="0">
                        <a:solidFill>
                          <a:schemeClr val="tx1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en-US" sz="1400" b="0" i="0" u="none" strike="noStrike" kern="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黑体" panose="02010609060101010101" pitchFamily="2" charset="-122"/>
                        <a:ea typeface="黑体" panose="0201060906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zh-CN" altLang="en-US" sz="12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个人擅长    </a:t>
                      </a:r>
                      <a:r>
                        <a:rPr kumimoji="0" lang="en-US" altLang="zh-CN" sz="12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/</a:t>
                      </a:r>
                      <a:r>
                        <a:rPr kumimoji="0" lang="zh-CN" altLang="en-US" sz="12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经验</a:t>
                      </a:r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en-US" sz="1400" b="0" i="0" u="none" strike="noStrike" kern="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黑体" panose="02010609060101010101" pitchFamily="2" charset="-122"/>
                        <a:ea typeface="黑体" panose="0201060906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81439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37859" marR="37859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zh-CN" altLang="en-US" sz="14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常住地</a:t>
                      </a: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en-US" sz="1400" b="0" i="0" u="none" strike="noStrike" kern="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黑体" panose="02010609060101010101" pitchFamily="2" charset="-122"/>
                        <a:ea typeface="黑体" panose="0201060906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zh-CN" altLang="en-US" sz="12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常往来国家 </a:t>
                      </a:r>
                      <a:r>
                        <a:rPr kumimoji="0" lang="en-US" altLang="zh-CN" sz="12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/</a:t>
                      </a:r>
                      <a:r>
                        <a:rPr kumimoji="0" lang="zh-CN" altLang="en-US" sz="12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地区</a:t>
                      </a:r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l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en-US" sz="1400" b="0" i="0" u="none" strike="noStrike" kern="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黑体" panose="02010609060101010101" pitchFamily="2" charset="-122"/>
                        <a:ea typeface="黑体" panose="0201060906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个人简介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altLang="en-US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社会职务和荣誉：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altLang="zh-CN" sz="1400" kern="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536776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参加的其他协会（商会）及担任的职务：</a:t>
                      </a:r>
                      <a:endParaRPr lang="en-US" altLang="zh-CN" sz="1400" kern="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zh-CN" sz="1400" kern="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81439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其他</a:t>
                      </a:r>
                      <a:r>
                        <a:rPr lang="zh-CN" altLang="en-US" sz="1400" kern="0" baseline="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    </a:t>
                      </a:r>
                      <a:r>
                        <a:rPr lang="zh-CN" altLang="en-US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联系人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姓</a:t>
                      </a:r>
                      <a:r>
                        <a:rPr lang="en-US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   </a:t>
                      </a: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名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　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性</a:t>
                      </a:r>
                      <a:r>
                        <a:rPr lang="en-US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   </a:t>
                      </a: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别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zh-CN" altLang="en-US"/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手</a:t>
                      </a:r>
                      <a:r>
                        <a:rPr lang="en-US" alt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   </a:t>
                      </a:r>
                      <a:r>
                        <a:rPr lang="zh-CN" alt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机</a:t>
                      </a: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　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　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81439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kern="1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部门</a:t>
                      </a:r>
                      <a:r>
                        <a:rPr lang="zh-CN" alt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职务</a:t>
                      </a:r>
                      <a:endParaRPr lang="zh-CN" altLang="zh-CN" sz="12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　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邮</a:t>
                      </a:r>
                      <a:r>
                        <a:rPr lang="en-US" alt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   </a:t>
                      </a:r>
                      <a:r>
                        <a:rPr lang="zh-CN" alt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箱</a:t>
                      </a:r>
                      <a:endParaRPr lang="zh-CN" alt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zh-CN" altLang="en-US"/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电</a:t>
                      </a:r>
                      <a:r>
                        <a:rPr lang="en-US" alt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   </a:t>
                      </a:r>
                      <a:r>
                        <a:rPr lang="zh-CN" alt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话</a:t>
                      </a: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　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　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4612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申请职务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3"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宋体" panose="02010600030101010101" pitchFamily="2" charset="-122"/>
                        <a:buNone/>
                      </a:pPr>
                      <a:r>
                        <a:rPr lang="en-US" alt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     </a:t>
                      </a: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□</a:t>
                      </a:r>
                      <a:r>
                        <a:rPr lang="en-US" alt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副会长</a:t>
                      </a:r>
                      <a:r>
                        <a:rPr lang="en-US" alt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                </a:t>
                      </a: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□</a:t>
                      </a:r>
                      <a:r>
                        <a:rPr lang="en-US" alt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理事</a:t>
                      </a:r>
                      <a:r>
                        <a:rPr lang="en-US" alt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                  </a:t>
                      </a:r>
                      <a:r>
                        <a:rPr lang="zh-CN" alt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□</a:t>
                      </a:r>
                      <a:r>
                        <a:rPr lang="en-US" alt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lang="zh-CN" altLang="en-US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会员</a:t>
                      </a:r>
                      <a:r>
                        <a:rPr lang="en-US" alt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7794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400" kern="1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入会诉求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宋体" panose="02010600030101010101" pitchFamily="2" charset="-122"/>
                        <a:buNone/>
                      </a:pP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宋体" panose="02010600030101010101" pitchFamily="2" charset="-122"/>
                        <a:buNone/>
                      </a:pPr>
                      <a:r>
                        <a:rPr lang="zh-CN" altLang="en-US" sz="1400" kern="10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推荐方</a:t>
                      </a:r>
                      <a:endParaRPr lang="en-US" alt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342900" lvl="0" indent="-342900" algn="ctr">
                        <a:spcAft>
                          <a:spcPts val="0"/>
                        </a:spcAft>
                        <a:buFont typeface="宋体" panose="02010600030101010101" pitchFamily="2" charset="-122"/>
                        <a:buNone/>
                      </a:pPr>
                      <a:r>
                        <a:rPr lang="zh-CN" altLang="en-US" sz="1400" kern="10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 意 见：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宋体" panose="02010600030101010101" pitchFamily="2" charset="-122"/>
                        <a:buNone/>
                      </a:pP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49487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入会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申请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3">
                  <a:txBody>
                    <a:bodyPr/>
                    <a:lstStyle/>
                    <a:p>
                      <a:pPr marL="0" indent="0"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2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本人（企业）自愿加入上海新沪商联合会，遵守本会章程、履行义务，并积极参与本会活动；本人保证以上填写内容真实、准确，并同意接受核查；如有虚假，本人愿意承担相应责任。请予以批准</a:t>
                      </a:r>
                      <a:r>
                        <a:rPr lang="zh-CN" altLang="en-US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！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548126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申请人签名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　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400" kern="1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推荐人</a:t>
                      </a:r>
                      <a:endParaRPr lang="zh-CN" altLang="en-US" dirty="0"/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zh-CN" sz="1400" kern="0" dirty="0">
                          <a:latin typeface="黑体" panose="02010609060101010101" pitchFamily="2" charset="-122"/>
                          <a:ea typeface="黑体" panose="02010609060101010101" pitchFamily="2" charset="-122"/>
                          <a:cs typeface="宋体" panose="02010600030101010101" pitchFamily="2" charset="-122"/>
                        </a:rPr>
                        <a:t>申请单位盖章</a:t>
                      </a:r>
                      <a:endParaRPr lang="zh-CN" alt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2612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400" kern="1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秘书处</a:t>
                      </a:r>
                      <a:endParaRPr lang="en-US" alt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400" kern="1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审议</a:t>
                      </a: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400" kern="1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秘书长</a:t>
                      </a:r>
                      <a:endParaRPr lang="en-US" alt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  <a:p>
                      <a:pPr algn="ctr"/>
                      <a:r>
                        <a:rPr lang="zh-CN" altLang="en-US" sz="1400" kern="1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审议</a:t>
                      </a:r>
                      <a:endParaRPr lang="zh-CN" altLang="en-US" dirty="0"/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12217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kern="1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会长办公会议审议</a:t>
                      </a:r>
                      <a:endParaRPr lang="zh-CN" alt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37859" marR="37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0" y="-7912"/>
            <a:ext cx="9409112" cy="86202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22169" tIns="61085" rIns="122169" bIns="61085" numCol="1" anchor="ctr" anchorCtr="0" compatLnSpc="1">
            <a:spAutoFit/>
          </a:bodyPr>
          <a:lstStyle/>
          <a:p>
            <a:pPr indent="407035" algn="ctr" defTabSz="122174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b="1" dirty="0">
                <a:latin typeface="黑体" panose="02010609060101010101" pitchFamily="2" charset="-122"/>
                <a:ea typeface="黑体" panose="02010609060101010101" pitchFamily="2" charset="-122"/>
                <a:cs typeface="宋体" panose="02010600030101010101" pitchFamily="2" charset="-122"/>
              </a:rPr>
              <a:t>上海新沪商联合会入会申请表 </a:t>
            </a:r>
            <a:endParaRPr lang="zh-CN" altLang="en-US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indent="407035" algn="ctr" defTabSz="122174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b="1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cxnSp>
        <p:nvCxnSpPr>
          <p:cNvPr id="4" name="直接连接符 3">
            <a:extLst>
              <a:ext uri="{FF2B5EF4-FFF2-40B4-BE49-F238E27FC236}">
                <a16:creationId xmlns:a16="http://schemas.microsoft.com/office/drawing/2014/main" id="{93FE16AD-0E06-4654-B2B0-059588818E26}"/>
              </a:ext>
            </a:extLst>
          </p:cNvPr>
          <p:cNvCxnSpPr/>
          <p:nvPr/>
        </p:nvCxnSpPr>
        <p:spPr>
          <a:xfrm>
            <a:off x="9121080" y="4024536"/>
            <a:ext cx="0" cy="36004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480118" y="640159"/>
          <a:ext cx="8640962" cy="11881321"/>
        </p:xfrm>
        <a:graphic>
          <a:graphicData uri="http://schemas.openxmlformats.org/drawingml/2006/table">
            <a:tbl>
              <a:tblPr/>
              <a:tblGrid>
                <a:gridCol w="8640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8813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alt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矩形 7"/>
          <p:cNvSpPr/>
          <p:nvPr/>
        </p:nvSpPr>
        <p:spPr>
          <a:xfrm>
            <a:off x="1040148" y="1519911"/>
            <a:ext cx="7560840" cy="11675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latin typeface="黑体" panose="02010609060101010101" pitchFamily="2" charset="-122"/>
                <a:ea typeface="黑体" panose="02010609060101010101" pitchFamily="2" charset="-122"/>
              </a:rPr>
              <a:t>一、 入会资料</a:t>
            </a:r>
            <a:endParaRPr lang="en-US" altLang="zh-CN" sz="1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>
                <a:latin typeface="黑体" panose="02010609060101010101" pitchFamily="2" charset="-122"/>
                <a:ea typeface="黑体" panose="02010609060101010101" pitchFamily="2" charset="-122"/>
              </a:rPr>
              <a:t>  1. </a:t>
            </a:r>
            <a:r>
              <a:rPr lang="zh-CN" altLang="en-US" sz="1400" dirty="0">
                <a:latin typeface="黑体" panose="02010609060101010101" pitchFamily="2" charset="-122"/>
                <a:ea typeface="黑体" panose="02010609060101010101" pitchFamily="2" charset="-122"/>
              </a:rPr>
              <a:t>营业执照扫描件（加盖公章）</a:t>
            </a:r>
            <a:endParaRPr lang="en-US" altLang="zh-CN" sz="1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>
                <a:latin typeface="黑体" panose="02010609060101010101" pitchFamily="2" charset="-122"/>
                <a:ea typeface="黑体" panose="02010609060101010101" pitchFamily="2" charset="-122"/>
              </a:rPr>
              <a:t>  2. </a:t>
            </a:r>
            <a:r>
              <a:rPr lang="zh-CN" altLang="en-US" sz="1400" dirty="0">
                <a:latin typeface="黑体" panose="02010609060101010101" pitchFamily="2" charset="-122"/>
                <a:ea typeface="黑体" panose="02010609060101010101" pitchFamily="2" charset="-122"/>
              </a:rPr>
              <a:t>最近一期财务年报</a:t>
            </a:r>
            <a:endParaRPr lang="en-US" altLang="zh-CN" sz="1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>
                <a:latin typeface="黑体" panose="02010609060101010101" pitchFamily="2" charset="-122"/>
                <a:ea typeface="黑体" panose="02010609060101010101" pitchFamily="2" charset="-122"/>
              </a:rPr>
              <a:t>  3. </a:t>
            </a:r>
            <a:r>
              <a:rPr lang="zh-CN" altLang="en-US" sz="1400" dirty="0">
                <a:latin typeface="黑体" panose="02010609060101010101" pitchFamily="2" charset="-122"/>
                <a:ea typeface="黑体" panose="02010609060101010101" pitchFamily="2" charset="-122"/>
              </a:rPr>
              <a:t>个人身份证复印件</a:t>
            </a:r>
            <a:endParaRPr lang="en-US" altLang="zh-CN" sz="1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>
                <a:latin typeface="黑体" panose="02010609060101010101" pitchFamily="2" charset="-122"/>
                <a:ea typeface="黑体" panose="02010609060101010101" pitchFamily="2" charset="-122"/>
              </a:rPr>
              <a:t>  4. </a:t>
            </a:r>
            <a:r>
              <a:rPr lang="zh-CN" altLang="en-US" sz="1400" dirty="0">
                <a:latin typeface="黑体" panose="02010609060101010101" pitchFamily="2" charset="-122"/>
                <a:ea typeface="黑体" panose="02010609060101010101" pitchFamily="2" charset="-122"/>
              </a:rPr>
              <a:t>个人正面电子商务照片、个人简介</a:t>
            </a:r>
            <a:endParaRPr lang="en-US" altLang="zh-CN" sz="1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>
                <a:latin typeface="黑体" panose="02010609060101010101" pitchFamily="2" charset="-122"/>
                <a:ea typeface="黑体" panose="02010609060101010101" pitchFamily="2" charset="-122"/>
              </a:rPr>
              <a:t>  5. </a:t>
            </a:r>
            <a:r>
              <a:rPr lang="zh-CN" altLang="en-US" sz="1400" dirty="0">
                <a:latin typeface="黑体" panose="02010609060101010101" pitchFamily="2" charset="-122"/>
                <a:ea typeface="黑体" panose="02010609060101010101" pitchFamily="2" charset="-122"/>
              </a:rPr>
              <a:t>企业电子照片、</a:t>
            </a:r>
            <a:r>
              <a:rPr lang="en-US" altLang="zh-CN" sz="1400" dirty="0">
                <a:latin typeface="黑体" panose="02010609060101010101" pitchFamily="2" charset="-122"/>
                <a:ea typeface="黑体" panose="02010609060101010101" pitchFamily="2" charset="-122"/>
              </a:rPr>
              <a:t>LOGO</a:t>
            </a:r>
            <a:r>
              <a:rPr lang="zh-CN" altLang="en-US" sz="1400" dirty="0">
                <a:latin typeface="黑体" panose="02010609060101010101" pitchFamily="2" charset="-122"/>
                <a:ea typeface="黑体" panose="02010609060101010101" pitchFamily="2" charset="-122"/>
              </a:rPr>
              <a:t>源文件、企业简介</a:t>
            </a:r>
            <a:endParaRPr lang="en-US" altLang="zh-CN" sz="1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>
                <a:latin typeface="黑体" panose="02010609060101010101" pitchFamily="2" charset="-122"/>
                <a:ea typeface="黑体" panose="02010609060101010101" pitchFamily="2" charset="-122"/>
              </a:rPr>
              <a:t>  6. </a:t>
            </a:r>
            <a:r>
              <a:rPr lang="zh-CN" altLang="en-US" sz="1400" dirty="0">
                <a:latin typeface="黑体" panose="02010609060101010101" pitchFamily="2" charset="-122"/>
                <a:ea typeface="黑体" panose="02010609060101010101" pitchFamily="2" charset="-122"/>
              </a:rPr>
              <a:t>入会申请表</a:t>
            </a:r>
            <a:endParaRPr lang="en-US" altLang="zh-CN" sz="1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400" dirty="0">
                <a:latin typeface="黑体" panose="02010609060101010101" pitchFamily="2" charset="-122"/>
                <a:ea typeface="黑体" panose="02010609060101010101" pitchFamily="2" charset="-122"/>
              </a:rPr>
              <a:t>二、 入会审核流程</a:t>
            </a:r>
            <a:endParaRPr lang="en-US" altLang="zh-CN" sz="1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>
                <a:latin typeface="黑体" panose="02010609060101010101" pitchFamily="2" charset="-122"/>
                <a:ea typeface="黑体" panose="02010609060101010101" pitchFamily="2" charset="-122"/>
              </a:rPr>
              <a:t>  1. </a:t>
            </a:r>
            <a:r>
              <a:rPr lang="zh-CN" altLang="en-US" sz="1400" dirty="0">
                <a:latin typeface="黑体" panose="02010609060101010101" pitchFamily="2" charset="-122"/>
                <a:ea typeface="黑体" panose="02010609060101010101" pitchFamily="2" charset="-122"/>
              </a:rPr>
              <a:t>提交入会资料</a:t>
            </a:r>
            <a:endParaRPr lang="en-US" altLang="zh-CN" sz="1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>
                <a:latin typeface="黑体" panose="02010609060101010101" pitchFamily="2" charset="-122"/>
                <a:ea typeface="黑体" panose="02010609060101010101" pitchFamily="2" charset="-122"/>
              </a:rPr>
              <a:t>  2. </a:t>
            </a:r>
            <a:r>
              <a:rPr lang="zh-CN" altLang="en-US" sz="1400" dirty="0">
                <a:latin typeface="黑体" panose="02010609060101010101" pitchFamily="2" charset="-122"/>
                <a:ea typeface="黑体" panose="02010609060101010101" pitchFamily="2" charset="-122"/>
              </a:rPr>
              <a:t>审核入会申请，走访申请单位，了解实际情况</a:t>
            </a:r>
            <a:endParaRPr lang="en-US" altLang="zh-CN" sz="1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>
                <a:latin typeface="黑体" panose="02010609060101010101" pitchFamily="2" charset="-122"/>
                <a:ea typeface="黑体" panose="02010609060101010101" pitchFamily="2" charset="-122"/>
              </a:rPr>
              <a:t>  3. </a:t>
            </a:r>
            <a:r>
              <a:rPr lang="zh-CN" altLang="en-US" sz="1400" dirty="0">
                <a:latin typeface="黑体" panose="02010609060101010101" pitchFamily="2" charset="-122"/>
                <a:ea typeface="黑体" panose="02010609060101010101" pitchFamily="2" charset="-122"/>
              </a:rPr>
              <a:t>回复审批结果</a:t>
            </a:r>
            <a:endParaRPr lang="en-US" altLang="zh-CN" sz="1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>
                <a:latin typeface="黑体" panose="02010609060101010101" pitchFamily="2" charset="-122"/>
                <a:ea typeface="黑体" panose="02010609060101010101" pitchFamily="2" charset="-122"/>
              </a:rPr>
              <a:t>  4. </a:t>
            </a:r>
            <a:r>
              <a:rPr lang="zh-CN" altLang="en-US" sz="1400" dirty="0">
                <a:latin typeface="黑体" panose="02010609060101010101" pitchFamily="2" charset="-122"/>
                <a:ea typeface="黑体" panose="02010609060101010101" pitchFamily="2" charset="-122"/>
              </a:rPr>
              <a:t>缴纳会费</a:t>
            </a:r>
            <a:endParaRPr lang="en-US" altLang="zh-CN" sz="1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>
                <a:latin typeface="黑体" panose="02010609060101010101" pitchFamily="2" charset="-122"/>
                <a:ea typeface="黑体" panose="02010609060101010101" pitchFamily="2" charset="-122"/>
              </a:rPr>
              <a:t>  5. </a:t>
            </a:r>
            <a:r>
              <a:rPr lang="zh-CN" altLang="en-US" sz="1400" dirty="0">
                <a:latin typeface="黑体" panose="02010609060101010101" pitchFamily="2" charset="-122"/>
                <a:ea typeface="黑体" panose="02010609060101010101" pitchFamily="2" charset="-122"/>
              </a:rPr>
              <a:t>颁发会员证书</a:t>
            </a:r>
            <a:endParaRPr lang="en-US" altLang="zh-CN" sz="1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400" dirty="0">
                <a:latin typeface="黑体" panose="02010609060101010101" pitchFamily="2" charset="-122"/>
                <a:ea typeface="黑体" panose="02010609060101010101" pitchFamily="2" charset="-122"/>
              </a:rPr>
              <a:t>三、 会费标准</a:t>
            </a:r>
            <a:endParaRPr lang="en-US" altLang="zh-CN" sz="1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50000"/>
              </a:lnSpc>
            </a:pPr>
            <a:endParaRPr lang="en-US" altLang="zh-CN" sz="1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50000"/>
              </a:lnSpc>
            </a:pPr>
            <a:endParaRPr lang="en-US" altLang="zh-CN" sz="1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50000"/>
              </a:lnSpc>
            </a:pPr>
            <a:endParaRPr lang="en-US" altLang="zh-CN" sz="1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50000"/>
              </a:lnSpc>
            </a:pPr>
            <a:endParaRPr lang="en-US" altLang="zh-CN" sz="1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50000"/>
              </a:lnSpc>
            </a:pPr>
            <a:endParaRPr lang="en-US" altLang="zh-CN" sz="1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50000"/>
              </a:lnSpc>
            </a:pPr>
            <a:endParaRPr lang="en-US" altLang="zh-CN" sz="1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400" dirty="0">
                <a:latin typeface="黑体" panose="02010609060101010101" pitchFamily="2" charset="-122"/>
                <a:ea typeface="黑体" panose="02010609060101010101" pitchFamily="2" charset="-122"/>
              </a:rPr>
              <a:t>四、 会员退会说明</a:t>
            </a:r>
          </a:p>
          <a:p>
            <a:pPr>
              <a:lnSpc>
                <a:spcPct val="150000"/>
              </a:lnSpc>
            </a:pPr>
            <a:r>
              <a:rPr lang="en-US" altLang="zh-CN" sz="1400" dirty="0">
                <a:latin typeface="黑体" panose="02010609060101010101" pitchFamily="2" charset="-122"/>
                <a:ea typeface="黑体" panose="02010609060101010101" pitchFamily="2" charset="-122"/>
              </a:rPr>
              <a:t>  1. </a:t>
            </a:r>
            <a:r>
              <a:rPr lang="zh-CN" altLang="en-US" sz="1400" dirty="0">
                <a:latin typeface="黑体" panose="02010609060101010101" pitchFamily="2" charset="-122"/>
                <a:ea typeface="黑体" panose="02010609060101010101" pitchFamily="2" charset="-122"/>
              </a:rPr>
              <a:t>会员可自愿加入和自由退出商会；</a:t>
            </a:r>
            <a:endParaRPr lang="en-US" altLang="zh-CN" sz="1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>
                <a:latin typeface="黑体" panose="02010609060101010101" pitchFamily="2" charset="-122"/>
                <a:ea typeface="黑体" panose="02010609060101010101" pitchFamily="2" charset="-122"/>
              </a:rPr>
              <a:t>  2. </a:t>
            </a:r>
            <a:r>
              <a:rPr lang="zh-CN" altLang="en-US" sz="1400" dirty="0">
                <a:latin typeface="黑体" panose="02010609060101010101" pitchFamily="2" charset="-122"/>
                <a:ea typeface="黑体" panose="02010609060101010101" pitchFamily="2" charset="-122"/>
              </a:rPr>
              <a:t>会员如超过一年无故不缴纳会费，可视为自动退会；</a:t>
            </a:r>
            <a:endParaRPr lang="en-US" altLang="zh-CN" sz="1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>
                <a:latin typeface="黑体" panose="02010609060101010101" pitchFamily="2" charset="-122"/>
                <a:ea typeface="黑体" panose="02010609060101010101" pitchFamily="2" charset="-122"/>
              </a:rPr>
              <a:t>  3. </a:t>
            </a:r>
            <a:r>
              <a:rPr lang="zh-CN" altLang="en-US" sz="1400" dirty="0">
                <a:latin typeface="黑体" panose="02010609060101010101" pitchFamily="2" charset="-122"/>
                <a:ea typeface="黑体" panose="02010609060101010101" pitchFamily="2" charset="-122"/>
              </a:rPr>
              <a:t>会员严重违反本会章程及会员公约的，予以除名。</a:t>
            </a:r>
            <a:endParaRPr lang="en-US" altLang="zh-CN" sz="1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400" dirty="0">
                <a:latin typeface="黑体" panose="02010609060101010101" pitchFamily="2" charset="-122"/>
                <a:ea typeface="黑体" panose="02010609060101010101" pitchFamily="2" charset="-122"/>
              </a:rPr>
              <a:t>五、会员公约</a:t>
            </a:r>
            <a:endParaRPr lang="en-US" altLang="zh-CN" sz="1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>
                <a:latin typeface="黑体" panose="02010609060101010101" pitchFamily="2" charset="-122"/>
                <a:ea typeface="黑体" panose="02010609060101010101" pitchFamily="2" charset="-122"/>
              </a:rPr>
              <a:t>  1. </a:t>
            </a:r>
            <a:r>
              <a:rPr lang="zh-CN" altLang="en-US" sz="1400" dirty="0">
                <a:latin typeface="黑体" panose="02010609060101010101" pitchFamily="2" charset="-122"/>
                <a:ea typeface="黑体" panose="02010609060101010101" pitchFamily="2" charset="-122"/>
              </a:rPr>
              <a:t>尊重规则，坚守商业活动的原则和底线，做商业文明的倡导者和践行者</a:t>
            </a:r>
            <a:endParaRPr lang="en-US" altLang="zh-CN" sz="1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>
                <a:latin typeface="黑体" panose="02010609060101010101" pitchFamily="2" charset="-122"/>
                <a:ea typeface="黑体" panose="02010609060101010101" pitchFamily="2" charset="-122"/>
              </a:rPr>
              <a:t>  2. </a:t>
            </a:r>
            <a:r>
              <a:rPr lang="zh-CN" altLang="en-US" sz="1400" dirty="0">
                <a:latin typeface="黑体" panose="02010609060101010101" pitchFamily="2" charset="-122"/>
                <a:ea typeface="黑体" panose="02010609060101010101" pitchFamily="2" charset="-122"/>
              </a:rPr>
              <a:t>诚信为本，不弄虚作假、编造企业信息和个人身份</a:t>
            </a:r>
            <a:endParaRPr lang="en-US" altLang="zh-CN" sz="1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>
                <a:latin typeface="黑体" panose="02010609060101010101" pitchFamily="2" charset="-122"/>
                <a:ea typeface="黑体" panose="02010609060101010101" pitchFamily="2" charset="-122"/>
              </a:rPr>
              <a:t>  3. </a:t>
            </a:r>
            <a:r>
              <a:rPr lang="zh-CN" altLang="en-US" sz="1400" dirty="0">
                <a:latin typeface="黑体" panose="02010609060101010101" pitchFamily="2" charset="-122"/>
                <a:ea typeface="黑体" panose="02010609060101010101" pitchFamily="2" charset="-122"/>
              </a:rPr>
              <a:t>恪守承诺，言而有信，不欺骗、欺诈、诋毁其他会员</a:t>
            </a:r>
            <a:endParaRPr lang="en-US" altLang="zh-CN" sz="1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>
                <a:latin typeface="黑体" panose="02010609060101010101" pitchFamily="2" charset="-122"/>
                <a:ea typeface="黑体" panose="02010609060101010101" pitchFamily="2" charset="-122"/>
              </a:rPr>
              <a:t>  4. </a:t>
            </a:r>
            <a:r>
              <a:rPr lang="zh-CN" altLang="en-US" sz="1400" dirty="0">
                <a:latin typeface="黑体" panose="02010609060101010101" pitchFamily="2" charset="-122"/>
                <a:ea typeface="黑体" panose="02010609060101010101" pitchFamily="2" charset="-122"/>
              </a:rPr>
              <a:t>兼容并包，求同存异、包容不同会员的个性差异</a:t>
            </a:r>
            <a:endParaRPr lang="en-US" altLang="zh-CN" sz="1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>
                <a:latin typeface="黑体" panose="02010609060101010101" pitchFamily="2" charset="-122"/>
                <a:ea typeface="黑体" panose="02010609060101010101" pitchFamily="2" charset="-122"/>
              </a:rPr>
              <a:t>  5. </a:t>
            </a:r>
            <a:r>
              <a:rPr lang="zh-CN" altLang="en-US" sz="1400" dirty="0">
                <a:latin typeface="黑体" panose="02010609060101010101" pitchFamily="2" charset="-122"/>
                <a:ea typeface="黑体" panose="02010609060101010101" pitchFamily="2" charset="-122"/>
              </a:rPr>
              <a:t>相互学习，交流共进，善于发现其他会员的优点</a:t>
            </a:r>
            <a:endParaRPr lang="en-US" altLang="zh-CN" sz="1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>
                <a:latin typeface="黑体" panose="02010609060101010101" pitchFamily="2" charset="-122"/>
                <a:ea typeface="黑体" panose="02010609060101010101" pitchFamily="2" charset="-122"/>
              </a:rPr>
              <a:t>  6. </a:t>
            </a:r>
            <a:r>
              <a:rPr lang="zh-CN" altLang="en-US" sz="1400" dirty="0">
                <a:latin typeface="黑体" panose="02010609060101010101" pitchFamily="2" charset="-122"/>
                <a:ea typeface="黑体" panose="02010609060101010101" pitchFamily="2" charset="-122"/>
              </a:rPr>
              <a:t>互帮互助，相互支持，促进共同发展</a:t>
            </a:r>
            <a:endParaRPr lang="en-US" altLang="zh-CN" sz="1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>
                <a:latin typeface="黑体" panose="02010609060101010101" pitchFamily="2" charset="-122"/>
                <a:ea typeface="黑体" panose="02010609060101010101" pitchFamily="2" charset="-122"/>
              </a:rPr>
              <a:t>  7. </a:t>
            </a:r>
            <a:r>
              <a:rPr lang="zh-CN" altLang="en-US" sz="1400" dirty="0">
                <a:latin typeface="黑体" panose="02010609060101010101" pitchFamily="2" charset="-122"/>
                <a:ea typeface="黑体" panose="02010609060101010101" pitchFamily="2" charset="-122"/>
              </a:rPr>
              <a:t>修身齐家，兼济天下，做对世界、国家、社会有益的企业公民</a:t>
            </a:r>
            <a:endParaRPr lang="en-US" altLang="zh-CN" sz="1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>
                <a:latin typeface="黑体" panose="02010609060101010101" pitchFamily="2" charset="-122"/>
                <a:ea typeface="黑体" panose="02010609060101010101" pitchFamily="2" charset="-122"/>
              </a:rPr>
              <a:t>  8. </a:t>
            </a:r>
            <a:r>
              <a:rPr lang="zh-CN" altLang="en-US" sz="1400" dirty="0">
                <a:latin typeface="黑体" panose="02010609060101010101" pitchFamily="2" charset="-122"/>
                <a:ea typeface="黑体" panose="02010609060101010101" pitchFamily="2" charset="-122"/>
              </a:rPr>
              <a:t>传播正能量，分享真知灼见，打造理性、建设性的会员交流平台</a:t>
            </a:r>
            <a:endParaRPr lang="en-US" altLang="zh-CN" sz="1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50000"/>
              </a:lnSpc>
            </a:pPr>
            <a:endParaRPr lang="en-US" altLang="zh-CN" sz="1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50000"/>
              </a:lnSpc>
            </a:pPr>
            <a:endParaRPr lang="zh-CN" altLang="en-US" sz="14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92895" y="889666"/>
            <a:ext cx="16065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>
                <a:latin typeface="黑体" panose="02010609060101010101" pitchFamily="2" charset="-122"/>
                <a:ea typeface="黑体" panose="02010609060101010101" pitchFamily="2" charset="-122"/>
              </a:rPr>
              <a:t>入 会 须 知</a:t>
            </a:r>
          </a:p>
        </p:txBody>
      </p:sp>
      <p:sp>
        <p:nvSpPr>
          <p:cNvPr id="5" name="矩形 4"/>
          <p:cNvSpPr/>
          <p:nvPr/>
        </p:nvSpPr>
        <p:spPr>
          <a:xfrm>
            <a:off x="1015740" y="8491001"/>
            <a:ext cx="6912768" cy="688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>
              <a:lnSpc>
                <a:spcPct val="150000"/>
              </a:lnSpc>
            </a:pPr>
            <a:endParaRPr lang="zh-CN" altLang="en-US" sz="1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marL="266700" indent="-266700">
              <a:lnSpc>
                <a:spcPct val="150000"/>
              </a:lnSpc>
            </a:pPr>
            <a:r>
              <a:rPr lang="zh-CN" altLang="en-US" sz="1400" dirty="0">
                <a:latin typeface="黑体" panose="02010609060101010101" pitchFamily="2" charset="-122"/>
                <a:ea typeface="黑体" panose="02010609060101010101" pitchFamily="2" charset="-122"/>
              </a:rPr>
              <a:t>     </a:t>
            </a:r>
          </a:p>
        </p:txBody>
      </p:sp>
      <p:graphicFrame>
        <p:nvGraphicFramePr>
          <p:cNvPr id="11" name="表格 11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533412464"/>
              </p:ext>
            </p:extLst>
          </p:nvPr>
        </p:nvGraphicFramePr>
        <p:xfrm>
          <a:off x="1128192" y="6184776"/>
          <a:ext cx="6912689" cy="152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563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63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0027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商会职务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会费标准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0027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会长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500000</a:t>
                      </a:r>
                      <a:r>
                        <a:rPr lang="zh-CN" altLang="en-US" sz="14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元</a:t>
                      </a:r>
                      <a:r>
                        <a:rPr lang="en-US" altLang="zh-CN" sz="14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/</a:t>
                      </a:r>
                      <a:r>
                        <a:rPr lang="zh-CN" altLang="en-US" sz="14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副会长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30000</a:t>
                      </a:r>
                      <a:r>
                        <a:rPr lang="zh-CN" altLang="en-US" sz="14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元</a:t>
                      </a:r>
                      <a:r>
                        <a:rPr lang="en-US" altLang="zh-CN" sz="14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/</a:t>
                      </a:r>
                      <a:r>
                        <a:rPr lang="zh-CN" altLang="en-US" sz="14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理事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20000</a:t>
                      </a:r>
                      <a:r>
                        <a:rPr lang="zh-CN" altLang="en-US" sz="14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元</a:t>
                      </a:r>
                      <a:r>
                        <a:rPr lang="en-US" altLang="zh-CN" sz="14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/</a:t>
                      </a:r>
                      <a:r>
                        <a:rPr lang="zh-CN" altLang="en-US" sz="14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会员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10000</a:t>
                      </a:r>
                      <a:r>
                        <a:rPr lang="zh-CN" altLang="en-US" sz="14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元</a:t>
                      </a:r>
                      <a:r>
                        <a:rPr lang="en-US" altLang="zh-CN" sz="14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/</a:t>
                      </a:r>
                      <a:r>
                        <a:rPr lang="zh-CN" altLang="en-US" sz="14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表格 10"/>
          <p:cNvGraphicFramePr>
            <a:graphicFrameLocks noGrp="1"/>
          </p:cNvGraphicFramePr>
          <p:nvPr/>
        </p:nvGraphicFramePr>
        <p:xfrm>
          <a:off x="480118" y="640159"/>
          <a:ext cx="8640962" cy="11881321"/>
        </p:xfrm>
        <a:graphic>
          <a:graphicData uri="http://schemas.openxmlformats.org/drawingml/2006/table">
            <a:tbl>
              <a:tblPr/>
              <a:tblGrid>
                <a:gridCol w="8640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8813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altLang="zh-CN" sz="1400" kern="1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37859" marR="37859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686623" y="1206396"/>
            <a:ext cx="41302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b="1" dirty="0">
                <a:latin typeface="黑体" panose="02010609060101010101" pitchFamily="2" charset="-122"/>
                <a:ea typeface="黑体" panose="02010609060101010101" pitchFamily="2" charset="-122"/>
              </a:rPr>
              <a:t>会 员 权 益</a:t>
            </a:r>
            <a:endParaRPr lang="en-US" altLang="zh-CN" sz="2000" b="1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06829" y="11517938"/>
            <a:ext cx="37753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建设全球最具影响力的中国商会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940339" y="1864296"/>
            <a:ext cx="7820701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zh-CN" altLang="en-US" sz="1400" kern="100" dirty="0">
                <a:latin typeface="黑体" panose="02010609060101010101" pitchFamily="2" charset="-122"/>
                <a:ea typeface="黑体" panose="02010609060101010101" pitchFamily="2" charset="-122"/>
                <a:cs typeface="Times New Roman" panose="02020603050405020304" pitchFamily="18" charset="0"/>
              </a:rPr>
              <a:t>一、会员权益内容</a:t>
            </a:r>
            <a:endParaRPr lang="en-US" altLang="zh-CN" sz="1400" kern="100" dirty="0">
              <a:latin typeface="黑体" panose="02010609060101010101" pitchFamily="2" charset="-122"/>
              <a:ea typeface="黑体" panose="02010609060101010101" pitchFamily="2" charset="-122"/>
              <a:cs typeface="Times New Roman" panose="02020603050405020304" pitchFamily="18" charset="0"/>
            </a:endParaRPr>
          </a:p>
          <a:p>
            <a:pPr lvl="0">
              <a:defRPr/>
            </a:pPr>
            <a:endParaRPr lang="en-US" altLang="zh-CN" sz="1400" kern="100" dirty="0">
              <a:latin typeface="黑体" panose="02010609060101010101" pitchFamily="2" charset="-122"/>
              <a:ea typeface="黑体" panose="02010609060101010101" pitchFamily="2" charset="-122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  <a:defRPr/>
            </a:pPr>
            <a:r>
              <a:rPr lang="zh-CN" altLang="en-US" sz="1400" kern="100" dirty="0">
                <a:latin typeface="黑体" panose="02010609060101010101" pitchFamily="2" charset="-122"/>
                <a:ea typeface="黑体" panose="02010609060101010101" pitchFamily="2" charset="-122"/>
                <a:cs typeface="Times New Roman" panose="02020603050405020304" pitchFamily="18" charset="0"/>
              </a:rPr>
              <a:t>拓展人脉：帮助会员拓展人脉的高度和广度，借助新沪商会员互动平台和多种形式的线上线下活动，缔结真实人际关系。</a:t>
            </a:r>
            <a:endParaRPr lang="en-US" altLang="zh-CN" sz="1400" kern="100" dirty="0">
              <a:latin typeface="黑体" panose="02010609060101010101" pitchFamily="2" charset="-122"/>
              <a:ea typeface="黑体" panose="02010609060101010101" pitchFamily="2" charset="-122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  <a:defRPr/>
            </a:pPr>
            <a:endParaRPr lang="en-US" altLang="zh-CN" sz="1400" kern="100" dirty="0">
              <a:latin typeface="黑体" panose="02010609060101010101" pitchFamily="2" charset="-122"/>
              <a:ea typeface="黑体" panose="02010609060101010101" pitchFamily="2" charset="-122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  <a:defRPr/>
            </a:pPr>
            <a:r>
              <a:rPr lang="zh-CN" altLang="en-US" sz="1400" kern="100" dirty="0">
                <a:latin typeface="黑体" panose="02010609060101010101" pitchFamily="2" charset="-122"/>
                <a:ea typeface="黑体" panose="02010609060101010101" pitchFamily="2" charset="-122"/>
                <a:cs typeface="Times New Roman" panose="02020603050405020304" pitchFamily="18" charset="0"/>
              </a:rPr>
              <a:t>链接商机：链接商会会员之间和商会外部资源，帮助会员发现商机，促进会员之间、会员与国内外其他机构之间的业务合作。</a:t>
            </a:r>
            <a:endParaRPr lang="en-US" altLang="zh-CN" sz="1400" kern="100" dirty="0">
              <a:latin typeface="黑体" panose="02010609060101010101" pitchFamily="2" charset="-122"/>
              <a:ea typeface="黑体" panose="02010609060101010101" pitchFamily="2" charset="-122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  <a:defRPr/>
            </a:pPr>
            <a:endParaRPr lang="en-US" altLang="zh-CN" sz="1400" kern="100" dirty="0">
              <a:latin typeface="黑体" panose="02010609060101010101" pitchFamily="2" charset="-122"/>
              <a:ea typeface="黑体" panose="02010609060101010101" pitchFamily="2" charset="-122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  <a:defRPr/>
            </a:pPr>
            <a:r>
              <a:rPr lang="zh-CN" altLang="en-US" sz="1400" kern="100" dirty="0">
                <a:latin typeface="黑体" panose="02010609060101010101" pitchFamily="2" charset="-122"/>
                <a:ea typeface="黑体" panose="02010609060101010101" pitchFamily="2" charset="-122"/>
                <a:cs typeface="Times New Roman" panose="02020603050405020304" pitchFamily="18" charset="0"/>
              </a:rPr>
              <a:t>信息共享：打通与政府、国内其他商协会、海外组织的信息沟通管道，与会员共享最新的财政、产业、法律等方面的信息。</a:t>
            </a:r>
            <a:endParaRPr lang="en-US" altLang="zh-CN" sz="1400" kern="100" dirty="0">
              <a:latin typeface="黑体" panose="02010609060101010101" pitchFamily="2" charset="-122"/>
              <a:ea typeface="黑体" panose="02010609060101010101" pitchFamily="2" charset="-122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  <a:defRPr/>
            </a:pPr>
            <a:endParaRPr lang="en-US" altLang="zh-CN" sz="1400" kern="100" dirty="0">
              <a:latin typeface="黑体" panose="02010609060101010101" pitchFamily="2" charset="-122"/>
              <a:ea typeface="黑体" panose="0201060906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zh-CN" altLang="en-US" sz="1400" kern="100" dirty="0">
                <a:latin typeface="黑体" panose="02010609060101010101" pitchFamily="2" charset="-122"/>
                <a:ea typeface="黑体" panose="02010609060101010101" pitchFamily="2" charset="-122"/>
                <a:cs typeface="Times New Roman" panose="02020603050405020304" pitchFamily="18" charset="0"/>
              </a:rPr>
              <a:t>政企沟通：充当政府和企业的沟通桥梁，反馈会员企业发展面临的问题和困难，向政府有关部门提出政策性建议。组织会员企业走进长三角地市及其他重点城市，与当地政府及重点企业沟通交流。</a:t>
            </a:r>
            <a:endParaRPr lang="en-US" altLang="zh-CN" sz="1400" kern="100" dirty="0">
              <a:latin typeface="黑体" panose="02010609060101010101" pitchFamily="2" charset="-122"/>
              <a:ea typeface="黑体" panose="0201060906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endParaRPr lang="en-US" altLang="zh-CN" sz="1400" kern="100" dirty="0">
              <a:latin typeface="黑体" panose="02010609060101010101" pitchFamily="2" charset="-122"/>
              <a:ea typeface="黑体" panose="0201060906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zh-CN" altLang="en-US" sz="1400" kern="100" dirty="0">
                <a:latin typeface="黑体" panose="02010609060101010101" pitchFamily="2" charset="-122"/>
                <a:ea typeface="黑体" panose="02010609060101010101" pitchFamily="2" charset="-122"/>
                <a:cs typeface="Times New Roman" panose="02020603050405020304" pitchFamily="18" charset="0"/>
              </a:rPr>
              <a:t>产融对接：根据会员企业发展需要，整合银行、投行、基金等各类金融资源，协助企业融资，解决发展过程中面临的资金问题。</a:t>
            </a:r>
            <a:endParaRPr lang="en-US" altLang="zh-CN" sz="1400" kern="100" dirty="0">
              <a:latin typeface="黑体" panose="02010609060101010101" pitchFamily="2" charset="-122"/>
              <a:ea typeface="黑体" panose="0201060906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endParaRPr lang="en-US" altLang="zh-CN" sz="1400" kern="100" dirty="0">
              <a:latin typeface="黑体" panose="02010609060101010101" pitchFamily="2" charset="-122"/>
              <a:ea typeface="黑体" panose="0201060906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zh-CN" altLang="en-US" sz="1400" kern="100" dirty="0">
                <a:latin typeface="黑体" panose="02010609060101010101" pitchFamily="2" charset="-122"/>
                <a:ea typeface="黑体" panose="02010609060101010101" pitchFamily="2" charset="-122"/>
                <a:cs typeface="Times New Roman" panose="02020603050405020304" pitchFamily="18" charset="0"/>
              </a:rPr>
              <a:t>海外交流</a:t>
            </a:r>
            <a:r>
              <a:rPr lang="en-US" altLang="zh-CN" sz="1400" kern="100" dirty="0">
                <a:latin typeface="黑体" panose="02010609060101010101" pitchFamily="2" charset="-122"/>
                <a:ea typeface="黑体" panose="02010609060101010101" pitchFamily="2" charset="-122"/>
                <a:cs typeface="Times New Roman" panose="02020603050405020304" pitchFamily="18" charset="0"/>
              </a:rPr>
              <a:t>:</a:t>
            </a:r>
            <a:r>
              <a:rPr lang="zh-CN" altLang="en-US" sz="1400" kern="100" dirty="0">
                <a:latin typeface="黑体" panose="02010609060101010101" pitchFamily="2" charset="-122"/>
                <a:ea typeface="黑体" panose="02010609060101010101" pitchFamily="2" charset="-122"/>
                <a:cs typeface="Times New Roman" panose="02020603050405020304" pitchFamily="18" charset="0"/>
              </a:rPr>
              <a:t>积极联络驻沪领馆、海外商会，组织各种形式的海外考察、调研，与国外政府、企业、机构进行交流互动，帮助会员企业开拓海外市场。</a:t>
            </a:r>
            <a:endParaRPr lang="en-US" altLang="zh-CN" sz="1400" kern="100" dirty="0">
              <a:latin typeface="黑体" panose="02010609060101010101" pitchFamily="2" charset="-122"/>
              <a:ea typeface="黑体" panose="0201060906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endParaRPr lang="en-US" altLang="zh-CN" sz="1400" kern="100" dirty="0">
              <a:latin typeface="黑体" panose="02010609060101010101" pitchFamily="2" charset="-122"/>
              <a:ea typeface="黑体" panose="0201060906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zh-CN" altLang="en-US" sz="1400" kern="100" dirty="0">
                <a:latin typeface="黑体" panose="02010609060101010101" pitchFamily="2" charset="-122"/>
                <a:ea typeface="黑体" panose="02010609060101010101" pitchFamily="2" charset="-122"/>
                <a:cs typeface="Times New Roman" panose="02020603050405020304" pitchFamily="18" charset="0"/>
              </a:rPr>
              <a:t>交流联谊：组织各种形式的文化体育活动，增加会员之间的相互了解，促进交流合作，感受新沪商的家文化。</a:t>
            </a:r>
            <a:endParaRPr lang="en-US" altLang="zh-CN" sz="1400" kern="100" dirty="0">
              <a:latin typeface="黑体" panose="02010609060101010101" pitchFamily="2" charset="-122"/>
              <a:ea typeface="黑体" panose="0201060906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endParaRPr lang="en-US" altLang="zh-CN" sz="1400" kern="100" dirty="0">
              <a:latin typeface="黑体" panose="02010609060101010101" pitchFamily="2" charset="-122"/>
              <a:ea typeface="黑体" panose="0201060906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zh-CN" altLang="en-US" sz="1400" kern="100" dirty="0">
                <a:latin typeface="黑体" panose="02010609060101010101" pitchFamily="2" charset="-122"/>
                <a:ea typeface="黑体" panose="02010609060101010101" pitchFamily="2" charset="-122"/>
                <a:cs typeface="Times New Roman" panose="02020603050405020304" pitchFamily="18" charset="0"/>
              </a:rPr>
              <a:t>培训分享：通过与商学院、政府部门、著名企业家、经济学家、投资家、国际关系专家的合作，与会员分享企业管理、政策解读等研究成果，为会员提供学习机会，不断提高经营管理水平。</a:t>
            </a:r>
            <a:endParaRPr lang="en-US" altLang="zh-CN" sz="1400" kern="100" dirty="0">
              <a:latin typeface="黑体" panose="02010609060101010101" pitchFamily="2" charset="-122"/>
              <a:ea typeface="黑体" panose="0201060906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endParaRPr lang="en-US" altLang="zh-CN" sz="1400" kern="100" dirty="0">
              <a:latin typeface="黑体" panose="02010609060101010101" pitchFamily="2" charset="-122"/>
              <a:ea typeface="黑体" panose="0201060906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zh-CN" altLang="en-US" sz="1400" kern="100" dirty="0">
                <a:latin typeface="黑体" panose="02010609060101010101" pitchFamily="2" charset="-122"/>
                <a:ea typeface="黑体" panose="02010609060101010101" pitchFamily="2" charset="-122"/>
                <a:cs typeface="Times New Roman" panose="02020603050405020304" pitchFamily="18" charset="0"/>
              </a:rPr>
              <a:t>宣传推广：通过商会网站、自媒体、线下活动等宣传平台，扩大会员企业影响力，宣传企业形象，提高知名度。</a:t>
            </a:r>
            <a:endParaRPr lang="en-US" altLang="zh-CN" sz="1400" kern="100" dirty="0">
              <a:latin typeface="黑体" panose="02010609060101010101" pitchFamily="2" charset="-122"/>
              <a:ea typeface="黑体" panose="0201060906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endParaRPr lang="en-US" altLang="zh-CN" sz="1400" kern="100" dirty="0">
              <a:latin typeface="黑体" panose="02010609060101010101" pitchFamily="2" charset="-122"/>
              <a:ea typeface="黑体" panose="02010609060101010101" pitchFamily="2" charset="-122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  <a:defRPr/>
            </a:pPr>
            <a:r>
              <a:rPr lang="zh-CN" altLang="en-US" sz="1400" kern="100" dirty="0">
                <a:latin typeface="黑体" panose="02010609060101010101" pitchFamily="2" charset="-122"/>
                <a:ea typeface="黑体" panose="02010609060101010101" pitchFamily="2" charset="-122"/>
                <a:cs typeface="Times New Roman" panose="02020603050405020304" pitchFamily="18" charset="0"/>
              </a:rPr>
              <a:t>综合服务：协助链接医疗、教育、律师、投资等各种类型的资源、人脉，信息等，协助解决会员的个性化需求。</a:t>
            </a:r>
            <a:endParaRPr lang="zh-CN" altLang="zh-CN" sz="1400" kern="100" dirty="0">
              <a:latin typeface="黑体" panose="02010609060101010101" pitchFamily="2" charset="-122"/>
              <a:ea typeface="黑体" panose="02010609060101010101" pitchFamily="2" charset="-122"/>
              <a:cs typeface="Times New Roman" panose="02020603050405020304" pitchFamily="18" charset="0"/>
            </a:endParaRPr>
          </a:p>
          <a:p>
            <a:pPr>
              <a:defRPr/>
            </a:pPr>
            <a:endParaRPr lang="en-US" altLang="zh-CN" sz="1400" kern="100" dirty="0">
              <a:latin typeface="黑体" panose="02010609060101010101" pitchFamily="2" charset="-122"/>
              <a:ea typeface="黑体" panose="02010609060101010101" pitchFamily="2" charset="-122"/>
              <a:cs typeface="Times New Roman" panose="02020603050405020304" pitchFamily="18" charset="0"/>
            </a:endParaRPr>
          </a:p>
          <a:p>
            <a:pPr lvl="0">
              <a:defRPr/>
            </a:pPr>
            <a:r>
              <a:rPr lang="zh-CN" altLang="en-US" sz="1400" kern="100" dirty="0">
                <a:latin typeface="黑体" panose="02010609060101010101" pitchFamily="2" charset="-122"/>
                <a:ea typeface="黑体" panose="02010609060101010101" pitchFamily="2" charset="-122"/>
                <a:cs typeface="Times New Roman" panose="02020603050405020304" pitchFamily="18" charset="0"/>
              </a:rPr>
              <a:t>二、秘书处服务专员</a:t>
            </a:r>
            <a:endParaRPr lang="en-US" altLang="zh-CN" sz="1400" kern="100" dirty="0">
              <a:latin typeface="黑体" panose="02010609060101010101" pitchFamily="2" charset="-122"/>
              <a:ea typeface="黑体" panose="02010609060101010101" pitchFamily="2" charset="-122"/>
              <a:cs typeface="Times New Roman" panose="02020603050405020304" pitchFamily="18" charset="0"/>
            </a:endParaRPr>
          </a:p>
          <a:p>
            <a:pPr lvl="0">
              <a:defRPr/>
            </a:pPr>
            <a:endParaRPr lang="en-US" altLang="zh-CN" sz="1400" kern="100" dirty="0">
              <a:latin typeface="黑体" panose="02010609060101010101" pitchFamily="2" charset="-122"/>
              <a:ea typeface="黑体" panose="0201060906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8" t="4682" r="178" b="13656"/>
          <a:stretch>
            <a:fillRect/>
          </a:stretch>
        </p:blipFill>
        <p:spPr>
          <a:xfrm>
            <a:off x="3432448" y="10379981"/>
            <a:ext cx="2642686" cy="1115253"/>
          </a:xfrm>
          <a:prstGeom prst="rect">
            <a:avLst/>
          </a:prstGeom>
        </p:spPr>
      </p:pic>
      <p:graphicFrame>
        <p:nvGraphicFramePr>
          <p:cNvPr id="13" name="表格 13"/>
          <p:cNvGraphicFramePr>
            <a:graphicFrameLocks noGrp="1"/>
          </p:cNvGraphicFramePr>
          <p:nvPr/>
        </p:nvGraphicFramePr>
        <p:xfrm>
          <a:off x="1090930" y="9308465"/>
          <a:ext cx="7569835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576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1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17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8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10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633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18160">
                <a:tc>
                  <a:txBody>
                    <a:bodyPr/>
                    <a:lstStyle/>
                    <a:p>
                      <a:pPr algn="ctr" fontAlgn="auto"/>
                      <a:r>
                        <a:rPr lang="zh-CN" altLang="en-US" sz="14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姓名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auto"/>
                      <a:endParaRPr lang="zh-CN" altLang="en-US" sz="14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zh-CN" altLang="en-US" sz="14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电话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auto"/>
                      <a:endParaRPr lang="zh-CN" altLang="en-US" sz="14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zh-CN" altLang="en-US" sz="1400" dirty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微信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auto"/>
                      <a:endParaRPr lang="zh-CN" altLang="en-US" sz="1400" dirty="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29c6c587-4023-42ef-996e-56a79911f02d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1779726e-e23d-4561-bd63-45c840fc3196}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</TotalTime>
  <Words>959</Words>
  <Application>Microsoft Office PowerPoint</Application>
  <PresentationFormat>A3 纸张(297x420 毫米)</PresentationFormat>
  <Paragraphs>173</Paragraphs>
  <Slides>4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0" baseType="lpstr">
      <vt:lpstr>黑体</vt:lpstr>
      <vt:lpstr>宋体</vt:lpstr>
      <vt:lpstr>微软雅黑</vt:lpstr>
      <vt:lpstr>Arial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lenovo</dc:creator>
  <cp:lastModifiedBy>沈 悦</cp:lastModifiedBy>
  <cp:revision>253</cp:revision>
  <cp:lastPrinted>2020-06-16T04:50:00Z</cp:lastPrinted>
  <dcterms:created xsi:type="dcterms:W3CDTF">2020-04-07T08:17:00Z</dcterms:created>
  <dcterms:modified xsi:type="dcterms:W3CDTF">2022-07-20T05:16:34Z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2052-11.1.0.10356</vt:lpwstr>
  </property>
  <property fmtid="{D5CDD505-2E9C-101B-9397-08002B2CF9AE}" pid="3" name="ICV">
    <vt:lpwstr>9CE7EE6DC14F43708529B9816A24BC3D</vt:lpwstr>
  </property>
</Properties>
</file>